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31"/>
  </p:notesMasterIdLst>
  <p:sldIdLst>
    <p:sldId id="311" r:id="rId2"/>
    <p:sldId id="313" r:id="rId3"/>
    <p:sldId id="299" r:id="rId4"/>
    <p:sldId id="304" r:id="rId5"/>
    <p:sldId id="305" r:id="rId6"/>
    <p:sldId id="306" r:id="rId7"/>
    <p:sldId id="307" r:id="rId8"/>
    <p:sldId id="308" r:id="rId9"/>
    <p:sldId id="309" r:id="rId10"/>
    <p:sldId id="262" r:id="rId11"/>
    <p:sldId id="270" r:id="rId12"/>
    <p:sldId id="310" r:id="rId13"/>
    <p:sldId id="280" r:id="rId14"/>
    <p:sldId id="281" r:id="rId15"/>
    <p:sldId id="287" r:id="rId16"/>
    <p:sldId id="282" r:id="rId17"/>
    <p:sldId id="283" r:id="rId18"/>
    <p:sldId id="285" r:id="rId19"/>
    <p:sldId id="286" r:id="rId20"/>
    <p:sldId id="284" r:id="rId21"/>
    <p:sldId id="288" r:id="rId22"/>
    <p:sldId id="314" r:id="rId23"/>
    <p:sldId id="295" r:id="rId24"/>
    <p:sldId id="290" r:id="rId25"/>
    <p:sldId id="294" r:id="rId26"/>
    <p:sldId id="297" r:id="rId27"/>
    <p:sldId id="298" r:id="rId28"/>
    <p:sldId id="315" r:id="rId29"/>
    <p:sldId id="31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336600"/>
    <a:srgbClr val="006600"/>
    <a:srgbClr val="0000CC"/>
    <a:srgbClr val="0033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5782FE-EE5A-45E8-8ED9-F10F673B6F39}" type="datetimeFigureOut">
              <a:rPr lang="ru-RU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D6E04A3-5394-409A-B95E-7FEF7D757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C34D9-380C-4557-B4BE-E49496C91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D99C4-7C92-44FC-82CC-C4EBAC2120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758A9-09DE-4528-BBFE-212C4F606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EE5A6-37B9-4537-AD44-689BE4CF9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94C09-5033-4C2F-B162-20D052AC9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2D1D9-6915-4707-9A37-A1AB18C251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C06A-BDC8-4008-9F0B-2F7A863B23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25709-6520-4449-B7F3-74BAB6F873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BFAEE-CA9A-4A14-9CF7-48FF7B5C82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F166B-D9C7-4D28-B1AC-E6E3B9133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B5EE08D-442C-4DB0-8F0E-CF8DC6668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51C13AD-16B0-4691-819D-4ADB828E03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939916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00B050"/>
                </a:solidFill>
                <a:latin typeface="Comic Sans MS" pitchFamily="66" charset="0"/>
              </a:rPr>
              <a:t>Первый  урок  геометрии в 7 классе</a:t>
            </a:r>
          </a:p>
        </p:txBody>
      </p:sp>
      <p:pic>
        <p:nvPicPr>
          <p:cNvPr id="4" name="Picture 8" descr="C:\Documents and Settings\Администратор\Мои документы\Мои рисунки\картинки\Рисунок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1729" y="2650962"/>
            <a:ext cx="4300541" cy="29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Египтя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29590">
            <a:off x="911225" y="268288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 descr="гемет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2922">
            <a:off x="6715125" y="3357563"/>
            <a:ext cx="2071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292115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73631">
            <a:off x="684213" y="4240213"/>
            <a:ext cx="311626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грец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безымянный1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 rot="-151517">
            <a:off x="3954463" y="47625"/>
            <a:ext cx="2262187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астроном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4857750"/>
            <a:ext cx="1308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C:\Documents and Settings\Администратор\Мои документы\Мои рисунки\картинки\Рисунок 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2000250"/>
            <a:ext cx="31988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1547813" y="333375"/>
            <a:ext cx="6119812" cy="1150938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CC"/>
                </a:solidFill>
              </a:rPr>
              <a:t>ГЕОМЕТРИЯ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468313" y="2133600"/>
            <a:ext cx="3744912" cy="576263"/>
          </a:xfrm>
          <a:prstGeom prst="wedgeEllipseCallout">
            <a:avLst>
              <a:gd name="adj1" fmla="val -6167"/>
              <a:gd name="adj2" fmla="val 114463"/>
            </a:avLst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ПЛАНИМЕТРИЯ</a:t>
            </a: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4859338" y="2133600"/>
            <a:ext cx="3887787" cy="576263"/>
          </a:xfrm>
          <a:prstGeom prst="wedgeEllipseCallout">
            <a:avLst>
              <a:gd name="adj1" fmla="val -17046"/>
              <a:gd name="adj2" fmla="val 127134"/>
            </a:avLst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СТЕРЕОМЕТРИЯ</a:t>
            </a: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468313" y="3141663"/>
            <a:ext cx="3382962" cy="1800225"/>
          </a:xfrm>
          <a:prstGeom prst="flowChartTerminator">
            <a:avLst/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Planum </a:t>
            </a:r>
            <a:r>
              <a:rPr lang="ru-RU" sz="2400" b="1">
                <a:solidFill>
                  <a:srgbClr val="0033CC"/>
                </a:solidFill>
              </a:rPr>
              <a:t> (лат) </a:t>
            </a:r>
          </a:p>
          <a:p>
            <a:pPr algn="ctr"/>
            <a:r>
              <a:rPr lang="ru-RU" sz="2400" b="1">
                <a:solidFill>
                  <a:srgbClr val="0033CC"/>
                </a:solidFill>
              </a:rPr>
              <a:t>- равнина, местность</a:t>
            </a:r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>
            <a:off x="4787900" y="3213100"/>
            <a:ext cx="3600450" cy="1728788"/>
          </a:xfrm>
          <a:prstGeom prst="flowChartTerminator">
            <a:avLst/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Sterio </a:t>
            </a:r>
            <a:r>
              <a:rPr lang="ru-RU" sz="2400" b="1">
                <a:solidFill>
                  <a:srgbClr val="0033CC"/>
                </a:solidFill>
              </a:rPr>
              <a:t> (лат) </a:t>
            </a:r>
          </a:p>
          <a:p>
            <a:pPr algn="ctr">
              <a:buFontTx/>
              <a:buChar char="-"/>
            </a:pPr>
            <a:r>
              <a:rPr lang="ru-RU" sz="2400" b="1">
                <a:solidFill>
                  <a:srgbClr val="0033CC"/>
                </a:solidFill>
              </a:rPr>
              <a:t>телесный,</a:t>
            </a:r>
          </a:p>
          <a:p>
            <a:pPr algn="ctr">
              <a:buFontTx/>
              <a:buChar char="-"/>
            </a:pPr>
            <a:r>
              <a:rPr lang="ru-RU" sz="2400" b="1">
                <a:solidFill>
                  <a:srgbClr val="0033CC"/>
                </a:solidFill>
              </a:rPr>
              <a:t> пространственный</a:t>
            </a:r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 rot="1034487">
            <a:off x="2339975" y="1484313"/>
            <a:ext cx="358775" cy="576262"/>
          </a:xfrm>
          <a:prstGeom prst="downArrow">
            <a:avLst>
              <a:gd name="adj1" fmla="val 50000"/>
              <a:gd name="adj2" fmla="val 40155"/>
            </a:avLst>
          </a:prstGeom>
          <a:solidFill>
            <a:srgbClr val="D6CAE8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2" name="AutoShape 14"/>
          <p:cNvSpPr>
            <a:spLocks noChangeArrowheads="1"/>
          </p:cNvSpPr>
          <p:nvPr/>
        </p:nvSpPr>
        <p:spPr bwMode="auto">
          <a:xfrm rot="-1665513">
            <a:off x="5867400" y="1484313"/>
            <a:ext cx="358775" cy="576262"/>
          </a:xfrm>
          <a:prstGeom prst="downArrow">
            <a:avLst>
              <a:gd name="adj1" fmla="val 50000"/>
              <a:gd name="adj2" fmla="val 40155"/>
            </a:avLst>
          </a:prstGeom>
          <a:solidFill>
            <a:srgbClr val="D6CAE8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6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5072063"/>
            <a:ext cx="604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143500"/>
            <a:ext cx="6937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143500"/>
            <a:ext cx="647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Oval 63"/>
          <p:cNvSpPr>
            <a:spLocks noChangeArrowheads="1"/>
          </p:cNvSpPr>
          <p:nvPr/>
        </p:nvSpPr>
        <p:spPr bwMode="gray">
          <a:xfrm>
            <a:off x="571500" y="5214938"/>
            <a:ext cx="574675" cy="5746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3E0C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gray">
          <a:xfrm rot="20151896">
            <a:off x="2690813" y="5240338"/>
            <a:ext cx="630237" cy="7207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pic>
        <p:nvPicPr>
          <p:cNvPr id="16398" name="Picture 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33829">
            <a:off x="1582738" y="4981575"/>
            <a:ext cx="700087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5" grpId="0" animBg="1"/>
      <p:bldP spid="155656" grpId="0" animBg="1"/>
      <p:bldP spid="155657" grpId="0" animBg="1"/>
      <p:bldP spid="155658" grpId="0" animBg="1"/>
      <p:bldP spid="155660" grpId="0" animBg="1"/>
      <p:bldP spid="1556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514353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Планиметрия</a:t>
            </a:r>
            <a:r>
              <a:rPr lang="ru-RU" sz="4400" dirty="0"/>
              <a:t> – это раздел геометрии , в котором изучаются фигуры </a:t>
            </a:r>
            <a:r>
              <a:rPr lang="ru-RU" sz="4400" b="1" i="1" dirty="0"/>
              <a:t>на плоскости</a:t>
            </a:r>
            <a:r>
              <a:rPr lang="ru-RU" sz="4400" dirty="0"/>
              <a:t>.</a:t>
            </a:r>
            <a:br>
              <a:rPr lang="ru-RU" sz="4400" dirty="0"/>
            </a:br>
            <a:br>
              <a:rPr lang="ru-RU" sz="4400" dirty="0"/>
            </a:br>
            <a:r>
              <a:rPr lang="ru-RU" sz="4400" dirty="0"/>
              <a:t> </a:t>
            </a:r>
            <a:r>
              <a:rPr lang="ru-RU" sz="4400" dirty="0">
                <a:solidFill>
                  <a:srgbClr val="FF0000"/>
                </a:solidFill>
              </a:rPr>
              <a:t>Стереометрия</a:t>
            </a:r>
            <a:r>
              <a:rPr lang="ru-RU" sz="4400" dirty="0"/>
              <a:t> - это раздел геометрии , в котором изучаются фигуры </a:t>
            </a:r>
            <a:r>
              <a:rPr lang="ru-RU" sz="4400" b="1" i="1" dirty="0"/>
              <a:t>в пространстве</a:t>
            </a:r>
            <a:r>
              <a:rPr lang="ru-RU" sz="4400" dirty="0"/>
              <a:t>.</a:t>
            </a:r>
          </a:p>
        </p:txBody>
      </p:sp>
    </p:spTree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323850" y="571500"/>
            <a:ext cx="8462963" cy="209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ОСНОВНЫЕ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ПОНЯТИЯ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ПЛАНИМЕТРИИ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2925763"/>
            <a:ext cx="6297613" cy="1146175"/>
          </a:xfrm>
          <a:prstGeom prst="rect">
            <a:avLst/>
          </a:prstGeom>
          <a:noFill/>
        </p:spPr>
      </p:pic>
      <p:pic>
        <p:nvPicPr>
          <p:cNvPr id="7" name="Picture 26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857750"/>
            <a:ext cx="914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Oval 8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30725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</a:t>
            </a: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Точки обозначаются заглавными латинскими буквами</a:t>
            </a:r>
          </a:p>
        </p:txBody>
      </p:sp>
      <p:sp>
        <p:nvSpPr>
          <p:cNvPr id="166916" name="WordArt 4" descr="единорог и дельфины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105275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6917" name="Oval 5"/>
          <p:cNvSpPr>
            <a:spLocks noChangeArrowheads="1"/>
          </p:cNvSpPr>
          <p:nvPr/>
        </p:nvSpPr>
        <p:spPr bwMode="auto">
          <a:xfrm>
            <a:off x="2339975" y="4941888"/>
            <a:ext cx="193675" cy="1936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22" name="WordArt 10"/>
          <p:cNvSpPr>
            <a:spLocks noChangeArrowheads="1" noChangeShapeType="1" noTextEdit="1"/>
          </p:cNvSpPr>
          <p:nvPr/>
        </p:nvSpPr>
        <p:spPr bwMode="auto">
          <a:xfrm>
            <a:off x="2051050" y="3933825"/>
            <a:ext cx="6477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166923" name="Oval 11"/>
          <p:cNvSpPr>
            <a:spLocks noChangeArrowheads="1"/>
          </p:cNvSpPr>
          <p:nvPr/>
        </p:nvSpPr>
        <p:spPr bwMode="auto">
          <a:xfrm>
            <a:off x="4067175" y="5157788"/>
            <a:ext cx="193675" cy="1936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6659563" y="4365625"/>
            <a:ext cx="193675" cy="1936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25" name="WordArt 13"/>
          <p:cNvSpPr>
            <a:spLocks noChangeArrowheads="1" noChangeShapeType="1" noTextEdit="1"/>
          </p:cNvSpPr>
          <p:nvPr/>
        </p:nvSpPr>
        <p:spPr bwMode="auto">
          <a:xfrm>
            <a:off x="3924300" y="4076700"/>
            <a:ext cx="55086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6926" name="WordArt 14"/>
          <p:cNvSpPr>
            <a:spLocks noChangeArrowheads="1" noChangeShapeType="1" noTextEdit="1"/>
          </p:cNvSpPr>
          <p:nvPr/>
        </p:nvSpPr>
        <p:spPr bwMode="auto">
          <a:xfrm>
            <a:off x="6588125" y="3284538"/>
            <a:ext cx="59531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158750"/>
            <a:ext cx="3925887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nimBg="1"/>
      <p:bldP spid="166917" grpId="0" animBg="1"/>
      <p:bldP spid="166922" grpId="0" animBg="1"/>
      <p:bldP spid="166923" grpId="0" animBg="1"/>
      <p:bldP spid="166924" grpId="0" animBg="1"/>
      <p:bldP spid="166925" grpId="0" animBg="1"/>
      <p:bldP spid="1669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Oval 5"/>
          <p:cNvSpPr>
            <a:spLocks noGrp="1" noChangeArrowheads="1"/>
          </p:cNvSpPr>
          <p:nvPr>
            <p:ph idx="1"/>
          </p:nvPr>
        </p:nvSpPr>
        <p:spPr>
          <a:prstGeom prst="ellipse">
            <a:avLst/>
          </a:prstGeom>
          <a:solidFill>
            <a:srgbClr val="00FFFF"/>
          </a:solidFill>
          <a:ln>
            <a:solidFill>
              <a:srgbClr val="0033CC"/>
            </a:solidFill>
            <a:rou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</a:t>
            </a:r>
            <a:r>
              <a:rPr lang="ru-RU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Для изображения прямых используют линейку</a:t>
            </a:r>
          </a:p>
        </p:txBody>
      </p:sp>
      <p:pic>
        <p:nvPicPr>
          <p:cNvPr id="173062" name="Picture 6" descr="чел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721100"/>
            <a:ext cx="20161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341313"/>
            <a:ext cx="3725862" cy="1158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3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Oval 5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400675"/>
          </a:xfrm>
          <a:prstGeom prst="ellipse">
            <a:avLst/>
          </a:prstGeom>
          <a:solidFill>
            <a:srgbClr val="00FFFF"/>
          </a:solidFill>
          <a:ln>
            <a:solidFill>
              <a:srgbClr val="0033CC"/>
            </a:solidFill>
            <a:rou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</a:t>
            </a:r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Прямые обозначаются одной прописной или двумя заглавными латинскими буквами</a:t>
            </a:r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V="1">
            <a:off x="1908175" y="3644900"/>
            <a:ext cx="5041900" cy="15843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3708400" y="4581525"/>
            <a:ext cx="5041900" cy="15843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44" name="WordArt 8"/>
          <p:cNvSpPr>
            <a:spLocks noChangeArrowheads="1" noChangeShapeType="1" noTextEdit="1"/>
          </p:cNvSpPr>
          <p:nvPr/>
        </p:nvSpPr>
        <p:spPr bwMode="auto">
          <a:xfrm>
            <a:off x="1042988" y="4581525"/>
            <a:ext cx="896937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7945" name="Oval 9"/>
          <p:cNvSpPr>
            <a:spLocks noChangeArrowheads="1"/>
          </p:cNvSpPr>
          <p:nvPr/>
        </p:nvSpPr>
        <p:spPr bwMode="auto">
          <a:xfrm>
            <a:off x="4716463" y="5734050"/>
            <a:ext cx="193675" cy="1936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167946" name="Oval 10"/>
          <p:cNvSpPr>
            <a:spLocks noChangeArrowheads="1"/>
          </p:cNvSpPr>
          <p:nvPr/>
        </p:nvSpPr>
        <p:spPr bwMode="auto">
          <a:xfrm>
            <a:off x="7380288" y="4868863"/>
            <a:ext cx="193675" cy="1936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167947" name="WordArt 11"/>
          <p:cNvSpPr>
            <a:spLocks noChangeArrowheads="1" noChangeShapeType="1" noTextEdit="1"/>
          </p:cNvSpPr>
          <p:nvPr/>
        </p:nvSpPr>
        <p:spPr bwMode="auto">
          <a:xfrm>
            <a:off x="4500563" y="4724400"/>
            <a:ext cx="503237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7948" name="WordArt 12"/>
          <p:cNvSpPr>
            <a:spLocks noChangeArrowheads="1" noChangeShapeType="1" noTextEdit="1"/>
          </p:cNvSpPr>
          <p:nvPr/>
        </p:nvSpPr>
        <p:spPr bwMode="auto">
          <a:xfrm>
            <a:off x="7235825" y="3860800"/>
            <a:ext cx="504825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55563"/>
            <a:ext cx="3914775" cy="1249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build="p" animBg="1"/>
      <p:bldP spid="167942" grpId="0" animBg="1"/>
      <p:bldP spid="167943" grpId="0" animBg="1"/>
      <p:bldP spid="167944" grpId="0" animBg="1"/>
      <p:bldP spid="167945" grpId="0" animBg="1"/>
      <p:bldP spid="167946" grpId="0" animBg="1"/>
      <p:bldP spid="167947" grpId="0" animBg="1"/>
      <p:bldP spid="1679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4168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5E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Взаимное расположение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5E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точек и прямых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971550" y="2349500"/>
            <a:ext cx="7056438" cy="309562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2268538" y="2852738"/>
            <a:ext cx="287337" cy="2667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6732588" y="3357563"/>
            <a:ext cx="287337" cy="2667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9" name="WordArt 9"/>
          <p:cNvSpPr>
            <a:spLocks noChangeArrowheads="1" noChangeShapeType="1" noTextEdit="1"/>
          </p:cNvSpPr>
          <p:nvPr/>
        </p:nvSpPr>
        <p:spPr bwMode="auto">
          <a:xfrm>
            <a:off x="2771775" y="2133600"/>
            <a:ext cx="6477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68970" name="WordArt 10"/>
          <p:cNvSpPr>
            <a:spLocks noChangeArrowheads="1" noChangeShapeType="1" noTextEdit="1"/>
          </p:cNvSpPr>
          <p:nvPr/>
        </p:nvSpPr>
        <p:spPr bwMode="auto">
          <a:xfrm>
            <a:off x="7092950" y="2565400"/>
            <a:ext cx="512763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8971" name="Object 11"/>
          <p:cNvGraphicFramePr>
            <a:graphicFrameLocks noChangeAspect="1"/>
          </p:cNvGraphicFramePr>
          <p:nvPr/>
        </p:nvGraphicFramePr>
        <p:xfrm>
          <a:off x="323850" y="3644900"/>
          <a:ext cx="3024188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Формула" r:id="rId3" imgW="444114" imgH="177646" progId="Equation.3">
                  <p:embed/>
                </p:oleObj>
              </mc:Choice>
              <mc:Fallback>
                <p:oleObj name="Формула" r:id="rId3" imgW="444114" imgH="17764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44900"/>
                        <a:ext cx="3024188" cy="122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73" name="WordArt 13"/>
          <p:cNvSpPr>
            <a:spLocks noChangeArrowheads="1" noChangeShapeType="1" noTextEdit="1"/>
          </p:cNvSpPr>
          <p:nvPr/>
        </p:nvSpPr>
        <p:spPr bwMode="auto">
          <a:xfrm>
            <a:off x="7740650" y="4581525"/>
            <a:ext cx="695325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hlink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8974" name="Object 14"/>
          <p:cNvGraphicFramePr>
            <a:graphicFrameLocks noChangeAspect="1"/>
          </p:cNvGraphicFramePr>
          <p:nvPr/>
        </p:nvGraphicFramePr>
        <p:xfrm>
          <a:off x="468313" y="4868863"/>
          <a:ext cx="2879725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5" imgW="444114" imgH="177646" progId="Equation.3">
                  <p:embed/>
                </p:oleObj>
              </mc:Choice>
              <mc:Fallback>
                <p:oleObj name="Формула" r:id="rId5" imgW="444114" imgH="17764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868863"/>
                        <a:ext cx="2879725" cy="1163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  <p:bldP spid="168968" grpId="0" animBg="1"/>
      <p:bldP spid="168969" grpId="0" animBg="1"/>
      <p:bldP spid="168970" grpId="0" animBg="1"/>
      <p:bldP spid="1689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Проверь</a:t>
            </a: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себя</a:t>
            </a: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V="1">
            <a:off x="250825" y="3500438"/>
            <a:ext cx="3889375" cy="2160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179388" y="4652963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1476375" y="4797425"/>
            <a:ext cx="288925" cy="287338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4" name="Oval 16"/>
          <p:cNvSpPr>
            <a:spLocks noChangeArrowheads="1"/>
          </p:cNvSpPr>
          <p:nvPr/>
        </p:nvSpPr>
        <p:spPr bwMode="auto">
          <a:xfrm>
            <a:off x="5076825" y="2708275"/>
            <a:ext cx="287338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5" name="Oval 17"/>
          <p:cNvSpPr>
            <a:spLocks noChangeArrowheads="1"/>
          </p:cNvSpPr>
          <p:nvPr/>
        </p:nvSpPr>
        <p:spPr bwMode="auto">
          <a:xfrm>
            <a:off x="5580063" y="5300663"/>
            <a:ext cx="287337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6" name="Oval 18"/>
          <p:cNvSpPr>
            <a:spLocks noChangeArrowheads="1"/>
          </p:cNvSpPr>
          <p:nvPr/>
        </p:nvSpPr>
        <p:spPr bwMode="auto">
          <a:xfrm>
            <a:off x="7092950" y="1557338"/>
            <a:ext cx="287338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7" name="Oval 19"/>
          <p:cNvSpPr>
            <a:spLocks noChangeArrowheads="1"/>
          </p:cNvSpPr>
          <p:nvPr/>
        </p:nvSpPr>
        <p:spPr bwMode="auto">
          <a:xfrm>
            <a:off x="1547813" y="2636838"/>
            <a:ext cx="287337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V="1">
            <a:off x="4140200" y="1268413"/>
            <a:ext cx="3744913" cy="22320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1031" name="WordArt 23"/>
          <p:cNvSpPr>
            <a:spLocks noChangeArrowheads="1" noChangeShapeType="1" noTextEdit="1"/>
          </p:cNvSpPr>
          <p:nvPr/>
        </p:nvSpPr>
        <p:spPr bwMode="auto">
          <a:xfrm>
            <a:off x="4932363" y="4508500"/>
            <a:ext cx="5762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2" name="WordArt 24"/>
          <p:cNvSpPr>
            <a:spLocks noChangeArrowheads="1" noChangeShapeType="1" noTextEdit="1"/>
          </p:cNvSpPr>
          <p:nvPr/>
        </p:nvSpPr>
        <p:spPr bwMode="auto">
          <a:xfrm>
            <a:off x="4572000" y="1844675"/>
            <a:ext cx="576263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D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3" name="WordArt 25"/>
          <p:cNvSpPr>
            <a:spLocks noChangeArrowheads="1" noChangeShapeType="1" noTextEdit="1"/>
          </p:cNvSpPr>
          <p:nvPr/>
        </p:nvSpPr>
        <p:spPr bwMode="auto">
          <a:xfrm>
            <a:off x="1187450" y="3716338"/>
            <a:ext cx="4318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4" name="WordArt 26"/>
          <p:cNvSpPr>
            <a:spLocks noChangeArrowheads="1" noChangeShapeType="1" noTextEdit="1"/>
          </p:cNvSpPr>
          <p:nvPr/>
        </p:nvSpPr>
        <p:spPr bwMode="auto">
          <a:xfrm>
            <a:off x="1476375" y="1700213"/>
            <a:ext cx="454025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5" name="WordArt 27"/>
          <p:cNvSpPr>
            <a:spLocks noChangeArrowheads="1" noChangeShapeType="1" noTextEdit="1"/>
          </p:cNvSpPr>
          <p:nvPr/>
        </p:nvSpPr>
        <p:spPr bwMode="auto">
          <a:xfrm>
            <a:off x="7524750" y="1773238"/>
            <a:ext cx="608013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nimBg="1"/>
      <p:bldP spid="171024" grpId="0" animBg="1"/>
      <p:bldP spid="171025" grpId="0" animBg="1"/>
      <p:bldP spid="171026" grpId="0" animBg="1"/>
      <p:bldP spid="171027" grpId="0" animBg="1"/>
      <p:bldP spid="171028" grpId="0" animBg="1"/>
      <p:bldP spid="171031" grpId="0" animBg="1"/>
      <p:bldP spid="171032" grpId="0" animBg="1"/>
      <p:bldP spid="171033" grpId="0" animBg="1"/>
      <p:bldP spid="171034" grpId="0" animBg="1"/>
      <p:bldP spid="1710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точки К и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?</a:t>
            </a:r>
          </a:p>
        </p:txBody>
      </p:sp>
      <p:sp>
        <p:nvSpPr>
          <p:cNvPr id="22531" name="Oval 7"/>
          <p:cNvSpPr>
            <a:spLocks noChangeArrowheads="1"/>
          </p:cNvSpPr>
          <p:nvPr/>
        </p:nvSpPr>
        <p:spPr bwMode="auto">
          <a:xfrm>
            <a:off x="2124075" y="4797425"/>
            <a:ext cx="217488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Oval 13"/>
          <p:cNvSpPr>
            <a:spLocks noChangeArrowheads="1"/>
          </p:cNvSpPr>
          <p:nvPr/>
        </p:nvSpPr>
        <p:spPr bwMode="auto">
          <a:xfrm>
            <a:off x="6443663" y="2852738"/>
            <a:ext cx="217487" cy="195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WordArt 14"/>
          <p:cNvSpPr>
            <a:spLocks noChangeArrowheads="1" noChangeShapeType="1" noTextEdit="1"/>
          </p:cNvSpPr>
          <p:nvPr/>
        </p:nvSpPr>
        <p:spPr bwMode="auto">
          <a:xfrm>
            <a:off x="1258888" y="3429000"/>
            <a:ext cx="5032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34" name="WordArt 15"/>
          <p:cNvSpPr>
            <a:spLocks noChangeArrowheads="1" noChangeShapeType="1" noTextEdit="1"/>
          </p:cNvSpPr>
          <p:nvPr/>
        </p:nvSpPr>
        <p:spPr bwMode="auto">
          <a:xfrm>
            <a:off x="7019925" y="3213100"/>
            <a:ext cx="504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 flipV="1">
            <a:off x="684213" y="2205038"/>
            <a:ext cx="7416800" cy="3384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049" name="WordArt 17"/>
          <p:cNvSpPr>
            <a:spLocks noChangeArrowheads="1" noChangeShapeType="1" noTextEdit="1"/>
          </p:cNvSpPr>
          <p:nvPr/>
        </p:nvSpPr>
        <p:spPr bwMode="auto">
          <a:xfrm>
            <a:off x="3203575" y="4581525"/>
            <a:ext cx="56007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Через любые две точки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 можно провести прямую,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и притом только одну.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172048" grpId="1" animBg="1"/>
      <p:bldP spid="1720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653738"/>
          </a:xfrm>
        </p:spPr>
        <p:txBody>
          <a:bodyPr>
            <a:normAutofit/>
          </a:bodyPr>
          <a:lstStyle/>
          <a:p>
            <a:r>
              <a:rPr lang="ru-RU" sz="4800" i="1" dirty="0">
                <a:solidFill>
                  <a:srgbClr val="0000CC"/>
                </a:solidFill>
                <a:latin typeface="Monotype Corsiva" pitchFamily="66" charset="0"/>
              </a:rPr>
              <a:t>«Я думаю, что никогда до настоящего времени мы не жили в такой геометрический период. Все вокруг – геометрия».</a:t>
            </a:r>
            <a:br>
              <a:rPr lang="ru-RU" sz="4800" i="1" dirty="0">
                <a:solidFill>
                  <a:srgbClr val="0000CC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966774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gneto" pitchFamily="82" charset="0"/>
              </a:rPr>
              <a:t>                                                                          </a:t>
            </a:r>
            <a:r>
              <a:rPr lang="ru-RU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gneto" pitchFamily="82" charset="0"/>
              </a:rPr>
              <a:t>Ле</a:t>
            </a:r>
            <a:r>
              <a:rPr lang="ru-RU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gneto" pitchFamily="82" charset="0"/>
              </a:rPr>
              <a:t> Корбюзье (архитектор)</a:t>
            </a:r>
            <a:endParaRPr lang="ru-RU" dirty="0"/>
          </a:p>
        </p:txBody>
      </p:sp>
    </p:spTree>
  </p:cSld>
  <p:clrMapOvr>
    <a:masterClrMapping/>
  </p:clrMapOvr>
  <p:transition spd="med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422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точку К?</a:t>
            </a:r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4140200" y="3213100"/>
            <a:ext cx="358775" cy="3587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CC"/>
              </a:solidFill>
            </a:endParaRP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4140200" y="249237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1042988" y="1484313"/>
            <a:ext cx="6337300" cy="4105275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7524750" y="14128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C99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900113" y="2708275"/>
            <a:ext cx="76327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8101013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611188" y="2852738"/>
            <a:ext cx="7632700" cy="1152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5" name="WordArt 11"/>
          <p:cNvSpPr>
            <a:spLocks noChangeArrowheads="1" noChangeShapeType="1" noTextEdit="1"/>
          </p:cNvSpPr>
          <p:nvPr/>
        </p:nvSpPr>
        <p:spPr bwMode="auto">
          <a:xfrm>
            <a:off x="8101013" y="4221163"/>
            <a:ext cx="21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33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H="1">
            <a:off x="2268538" y="1700213"/>
            <a:ext cx="3455987" cy="41767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7" name="WordArt 13"/>
          <p:cNvSpPr>
            <a:spLocks noChangeArrowheads="1" noChangeShapeType="1" noTextEdit="1"/>
          </p:cNvSpPr>
          <p:nvPr/>
        </p:nvSpPr>
        <p:spPr bwMode="auto">
          <a:xfrm>
            <a:off x="2771775" y="5589588"/>
            <a:ext cx="287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1979613" y="2133600"/>
            <a:ext cx="5761037" cy="3311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9" name="WordArt 15"/>
          <p:cNvSpPr>
            <a:spLocks noChangeArrowheads="1" noChangeShapeType="1" noTextEdit="1"/>
          </p:cNvSpPr>
          <p:nvPr/>
        </p:nvSpPr>
        <p:spPr bwMode="auto">
          <a:xfrm>
            <a:off x="7885113" y="5516563"/>
            <a:ext cx="287337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  <p:bldP spid="169989" grpId="0" animBg="1"/>
      <p:bldP spid="169990" grpId="0" animBg="1"/>
      <p:bldP spid="169991" grpId="0" animBg="1"/>
      <p:bldP spid="169992" grpId="0" animBg="1"/>
      <p:bldP spid="169993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</a:t>
            </a:r>
            <a:r>
              <a:rPr lang="ru-RU" sz="3600" dirty="0">
                <a:latin typeface="French Script MT" pitchFamily="66" charset="0"/>
              </a:rPr>
              <a:t>Прямые, имеющие одну общую точку, называются </a:t>
            </a:r>
            <a:r>
              <a:rPr lang="ru-RU" sz="3600" dirty="0">
                <a:solidFill>
                  <a:srgbClr val="FF0000"/>
                </a:solidFill>
                <a:latin typeface="French Script MT" pitchFamily="66" charset="0"/>
              </a:rPr>
              <a:t>пересекающимися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8486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Взаимное расположение прямых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 flipV="1">
            <a:off x="611188" y="3141663"/>
            <a:ext cx="4897437" cy="2374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250825" y="3716338"/>
            <a:ext cx="5688013" cy="2449512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2339975" y="4581525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088" name="WordArt 8"/>
          <p:cNvSpPr>
            <a:spLocks noChangeArrowheads="1" noChangeShapeType="1" noTextEdit="1"/>
          </p:cNvSpPr>
          <p:nvPr/>
        </p:nvSpPr>
        <p:spPr bwMode="auto">
          <a:xfrm>
            <a:off x="5724525" y="53006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33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33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89" name="WordArt 9"/>
          <p:cNvSpPr>
            <a:spLocks noChangeArrowheads="1" noChangeShapeType="1" noTextEdit="1"/>
          </p:cNvSpPr>
          <p:nvPr/>
        </p:nvSpPr>
        <p:spPr bwMode="auto">
          <a:xfrm>
            <a:off x="5508625" y="32845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91" name="WordArt 11"/>
          <p:cNvSpPr>
            <a:spLocks noChangeArrowheads="1" noChangeShapeType="1" noTextEdit="1"/>
          </p:cNvSpPr>
          <p:nvPr/>
        </p:nvSpPr>
        <p:spPr bwMode="auto">
          <a:xfrm>
            <a:off x="2051050" y="3284538"/>
            <a:ext cx="5762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0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940653"/>
              </p:ext>
            </p:extLst>
          </p:nvPr>
        </p:nvGraphicFramePr>
        <p:xfrm>
          <a:off x="5981440" y="4020654"/>
          <a:ext cx="2232544" cy="103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3" imgW="393359" imgH="177646" progId="Equation.3">
                  <p:embed/>
                </p:oleObj>
              </mc:Choice>
              <mc:Fallback>
                <p:oleObj name="Формула" r:id="rId3" imgW="393359" imgH="17764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440" y="4020654"/>
                        <a:ext cx="2232544" cy="1036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 animBg="1"/>
      <p:bldP spid="174087" grpId="0" animBg="1"/>
      <p:bldP spid="174088" grpId="0" animBg="1"/>
      <p:bldP spid="174089" grpId="0" animBg="1"/>
      <p:bldP spid="1740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FE90C-8460-415E-AAD3-FE57D11B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Основное свойство прямой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ACA8A-2FEE-40B6-86EF-CD80679EF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20162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9800" dirty="0"/>
              <a:t>через любые 2 точки можно провести прямую, и притом только одну.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609161"/>
      </p:ext>
    </p:extLst>
  </p:cSld>
  <p:clrMapOvr>
    <a:masterClrMapping/>
  </p:clrMapOvr>
  <p:transition spd="med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</a:t>
            </a:r>
            <a:r>
              <a:rPr lang="ru-RU" sz="4400" dirty="0">
                <a:latin typeface="+mj-lt"/>
              </a:rPr>
              <a:t>Часть прямой, заключенная между двумя ее точками.</a:t>
            </a:r>
          </a:p>
        </p:txBody>
      </p:sp>
      <p:sp>
        <p:nvSpPr>
          <p:cNvPr id="182276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769100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Отрезок</a:t>
            </a: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1187450" y="3716338"/>
            <a:ext cx="6480175" cy="792162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116013" y="3644900"/>
            <a:ext cx="195262" cy="1952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2279" name="Oval 7"/>
          <p:cNvSpPr>
            <a:spLocks noChangeArrowheads="1"/>
          </p:cNvSpPr>
          <p:nvPr/>
        </p:nvSpPr>
        <p:spPr bwMode="auto">
          <a:xfrm>
            <a:off x="7524750" y="4437063"/>
            <a:ext cx="195263" cy="1952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2280" name="WordArt 8"/>
          <p:cNvSpPr>
            <a:spLocks noChangeArrowheads="1" noChangeShapeType="1" noTextEdit="1"/>
          </p:cNvSpPr>
          <p:nvPr/>
        </p:nvSpPr>
        <p:spPr bwMode="auto">
          <a:xfrm>
            <a:off x="539750" y="3357563"/>
            <a:ext cx="4778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82281" name="WordArt 9"/>
          <p:cNvSpPr>
            <a:spLocks noChangeArrowheads="1" noChangeShapeType="1" noTextEdit="1"/>
          </p:cNvSpPr>
          <p:nvPr/>
        </p:nvSpPr>
        <p:spPr bwMode="auto">
          <a:xfrm>
            <a:off x="7812088" y="3357563"/>
            <a:ext cx="5048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82282" name="WordArt 10"/>
          <p:cNvSpPr>
            <a:spLocks noChangeArrowheads="1" noChangeShapeType="1" noTextEdit="1"/>
          </p:cNvSpPr>
          <p:nvPr/>
        </p:nvSpPr>
        <p:spPr bwMode="auto">
          <a:xfrm>
            <a:off x="2928938" y="4714875"/>
            <a:ext cx="3086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концы отрезка</a:t>
            </a: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1214438" y="3786188"/>
            <a:ext cx="1571625" cy="1214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 flipH="1">
            <a:off x="6215063" y="4652963"/>
            <a:ext cx="1381125" cy="419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1071563" y="5929313"/>
            <a:ext cx="5222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СЕ – обозначение отрезка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7" grpId="0" animBg="1"/>
      <p:bldP spid="182278" grpId="0" animBg="1"/>
      <p:bldP spid="182279" grpId="0" animBg="1"/>
      <p:bldP spid="182280" grpId="0" animBg="1"/>
      <p:bldP spid="182281" grpId="0" animBg="1"/>
      <p:bldP spid="182282" grpId="0" animBg="1"/>
      <p:bldP spid="182283" grpId="0" animBg="1"/>
      <p:bldP spid="1822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Line 4"/>
          <p:cNvSpPr>
            <a:spLocks noChangeShapeType="1"/>
          </p:cNvSpPr>
          <p:nvPr/>
        </p:nvSpPr>
        <p:spPr bwMode="auto">
          <a:xfrm flipV="1">
            <a:off x="1258888" y="1844675"/>
            <a:ext cx="6697662" cy="316865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36" name="Oval 8"/>
          <p:cNvSpPr>
            <a:spLocks noChangeArrowheads="1"/>
          </p:cNvSpPr>
          <p:nvPr/>
        </p:nvSpPr>
        <p:spPr bwMode="auto">
          <a:xfrm>
            <a:off x="6588125" y="2349500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47" name="Oval 19"/>
          <p:cNvSpPr>
            <a:spLocks noChangeArrowheads="1"/>
          </p:cNvSpPr>
          <p:nvPr/>
        </p:nvSpPr>
        <p:spPr bwMode="auto">
          <a:xfrm>
            <a:off x="2411413" y="4365625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4787900" y="1844675"/>
            <a:ext cx="3168650" cy="15128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51" name="WordArt 23"/>
          <p:cNvSpPr>
            <a:spLocks noChangeArrowheads="1" noChangeShapeType="1" noTextEdit="1"/>
          </p:cNvSpPr>
          <p:nvPr/>
        </p:nvSpPr>
        <p:spPr bwMode="auto">
          <a:xfrm>
            <a:off x="1979613" y="3284538"/>
            <a:ext cx="57626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A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6152" name="WordArt 24"/>
          <p:cNvSpPr>
            <a:spLocks noChangeArrowheads="1" noChangeShapeType="1" noTextEdit="1"/>
          </p:cNvSpPr>
          <p:nvPr/>
        </p:nvSpPr>
        <p:spPr bwMode="auto">
          <a:xfrm>
            <a:off x="6372225" y="1341438"/>
            <a:ext cx="50482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6153" name="WordArt 25"/>
          <p:cNvSpPr>
            <a:spLocks noChangeArrowheads="1" noChangeShapeType="1" noTextEdit="1"/>
          </p:cNvSpPr>
          <p:nvPr/>
        </p:nvSpPr>
        <p:spPr bwMode="auto">
          <a:xfrm>
            <a:off x="4427538" y="2349500"/>
            <a:ext cx="504825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76155" name="WordArt 27"/>
          <p:cNvSpPr>
            <a:spLocks noChangeArrowheads="1" noChangeShapeType="1" noTextEdit="1"/>
          </p:cNvSpPr>
          <p:nvPr/>
        </p:nvSpPr>
        <p:spPr bwMode="auto">
          <a:xfrm>
            <a:off x="6156325" y="2924175"/>
            <a:ext cx="24177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Луч СВ</a:t>
            </a:r>
          </a:p>
        </p:txBody>
      </p:sp>
      <p:sp>
        <p:nvSpPr>
          <p:cNvPr id="176156" name="WordArt 28"/>
          <p:cNvSpPr>
            <a:spLocks noChangeArrowheads="1" noChangeShapeType="1" noTextEdit="1"/>
          </p:cNvSpPr>
          <p:nvPr/>
        </p:nvSpPr>
        <p:spPr bwMode="auto">
          <a:xfrm>
            <a:off x="2051050" y="5229225"/>
            <a:ext cx="24177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Луч СА</a:t>
            </a:r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V="1">
            <a:off x="1258888" y="3357563"/>
            <a:ext cx="3457575" cy="16557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40" name="Oval 12"/>
          <p:cNvSpPr>
            <a:spLocks noChangeArrowheads="1"/>
          </p:cNvSpPr>
          <p:nvPr/>
        </p:nvSpPr>
        <p:spPr bwMode="auto">
          <a:xfrm>
            <a:off x="4643438" y="3284538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0" y="-225425"/>
            <a:ext cx="3327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36" grpId="0" animBg="1"/>
      <p:bldP spid="176147" grpId="0" animBg="1"/>
      <p:bldP spid="176150" grpId="0" animBg="1"/>
      <p:bldP spid="176151" grpId="0" animBg="1"/>
      <p:bldP spid="176152" grpId="0" animBg="1"/>
      <p:bldP spid="176153" grpId="0" animBg="1"/>
      <p:bldP spid="176155" grpId="0" animBg="1"/>
      <p:bldP spid="176156" grpId="0" animBg="1"/>
      <p:bldP spid="176148" grpId="0" animBg="1"/>
      <p:bldP spid="1761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Часть прямой, расположенная по одну сторону от какой-либо точки этой прямой</a:t>
            </a: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.</a:t>
            </a:r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4895850" cy="7191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8662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Луч</a:t>
            </a:r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 flipV="1">
            <a:off x="1908175" y="3789363"/>
            <a:ext cx="5184775" cy="11525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835150" y="4868863"/>
            <a:ext cx="142875" cy="17145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1255" name="WordArt 7"/>
          <p:cNvSpPr>
            <a:spLocks noChangeArrowheads="1" noChangeShapeType="1" noTextEdit="1"/>
          </p:cNvSpPr>
          <p:nvPr/>
        </p:nvSpPr>
        <p:spPr bwMode="auto">
          <a:xfrm>
            <a:off x="1979613" y="5157788"/>
            <a:ext cx="2638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Arial"/>
                <a:cs typeface="Arial"/>
              </a:rPr>
              <a:t>начало луча</a:t>
            </a:r>
          </a:p>
        </p:txBody>
      </p:sp>
      <p:sp>
        <p:nvSpPr>
          <p:cNvPr id="181256" name="WordArt 8"/>
          <p:cNvSpPr>
            <a:spLocks noChangeArrowheads="1" noChangeShapeType="1" noTextEdit="1"/>
          </p:cNvSpPr>
          <p:nvPr/>
        </p:nvSpPr>
        <p:spPr bwMode="auto">
          <a:xfrm>
            <a:off x="1187450" y="3933825"/>
            <a:ext cx="7318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81257" name="WordArt 9"/>
          <p:cNvSpPr>
            <a:spLocks noChangeArrowheads="1" noChangeShapeType="1" noTextEdit="1"/>
          </p:cNvSpPr>
          <p:nvPr/>
        </p:nvSpPr>
        <p:spPr bwMode="auto">
          <a:xfrm>
            <a:off x="6588125" y="3141663"/>
            <a:ext cx="3397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1258" name="WordArt 10"/>
          <p:cNvSpPr>
            <a:spLocks noChangeArrowheads="1" noChangeShapeType="1" noTextEdit="1"/>
          </p:cNvSpPr>
          <p:nvPr/>
        </p:nvSpPr>
        <p:spPr bwMode="auto">
          <a:xfrm>
            <a:off x="7235825" y="4005263"/>
            <a:ext cx="134937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луч </a:t>
            </a:r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1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4" grpId="0" animBg="1"/>
      <p:bldP spid="181255" grpId="0" animBg="1"/>
      <p:bldP spid="181256" grpId="0" animBg="1"/>
      <p:bldP spid="181257" grpId="0" animBg="1"/>
      <p:bldP spid="1812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 descr="Волны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4752975" cy="1155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Impact"/>
              </a:rPr>
              <a:t>УГОЛ</a:t>
            </a:r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 flipV="1">
            <a:off x="1476375" y="1773238"/>
            <a:ext cx="5903913" cy="1871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Oval 8"/>
          <p:cNvSpPr>
            <a:spLocks noChangeArrowheads="1"/>
          </p:cNvSpPr>
          <p:nvPr/>
        </p:nvSpPr>
        <p:spPr bwMode="auto">
          <a:xfrm>
            <a:off x="1476375" y="3573463"/>
            <a:ext cx="195263" cy="1952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WordArt 9"/>
          <p:cNvSpPr>
            <a:spLocks noChangeArrowheads="1" noChangeShapeType="1" noTextEdit="1"/>
          </p:cNvSpPr>
          <p:nvPr/>
        </p:nvSpPr>
        <p:spPr bwMode="auto">
          <a:xfrm>
            <a:off x="7308850" y="1125538"/>
            <a:ext cx="576263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30" name="WordArt 10"/>
          <p:cNvSpPr>
            <a:spLocks noChangeArrowheads="1" noChangeShapeType="1" noTextEdit="1"/>
          </p:cNvSpPr>
          <p:nvPr/>
        </p:nvSpPr>
        <p:spPr bwMode="auto">
          <a:xfrm>
            <a:off x="8027988" y="4149725"/>
            <a:ext cx="48895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>
            <a:off x="1692275" y="3644900"/>
            <a:ext cx="6696075" cy="144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32" name="WordArt 12"/>
          <p:cNvSpPr>
            <a:spLocks noChangeArrowheads="1" noChangeShapeType="1" noTextEdit="1"/>
          </p:cNvSpPr>
          <p:nvPr/>
        </p:nvSpPr>
        <p:spPr bwMode="auto">
          <a:xfrm>
            <a:off x="7885113" y="2924175"/>
            <a:ext cx="5048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33" name="WordArt 13"/>
          <p:cNvSpPr>
            <a:spLocks noChangeArrowheads="1" noChangeShapeType="1" noTextEdit="1"/>
          </p:cNvSpPr>
          <p:nvPr/>
        </p:nvSpPr>
        <p:spPr bwMode="auto">
          <a:xfrm>
            <a:off x="1116013" y="4365625"/>
            <a:ext cx="7296150" cy="214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Угол-это геометрическая фигура,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состоящая из двух лучей,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 выходящих из одной точки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nimBg="1"/>
      <p:bldP spid="184331" grpId="0" animBg="1"/>
      <p:bldP spid="184332" grpId="0" animBg="1"/>
      <p:bldP spid="1843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 descr="Волны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5689600" cy="981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Impact"/>
              </a:rPr>
              <a:t>УГОЛ</a:t>
            </a: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 flipV="1">
            <a:off x="1331913" y="1557338"/>
            <a:ext cx="5256212" cy="1871662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1331913" y="3429000"/>
            <a:ext cx="5976937" cy="1152525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Oval 7"/>
          <p:cNvSpPr>
            <a:spLocks noChangeArrowheads="1"/>
          </p:cNvSpPr>
          <p:nvPr/>
        </p:nvSpPr>
        <p:spPr bwMode="auto">
          <a:xfrm>
            <a:off x="1258888" y="3357563"/>
            <a:ext cx="193675" cy="1936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352" name="WordArt 8"/>
          <p:cNvSpPr>
            <a:spLocks noChangeArrowheads="1" noChangeShapeType="1" noTextEdit="1"/>
          </p:cNvSpPr>
          <p:nvPr/>
        </p:nvSpPr>
        <p:spPr bwMode="auto">
          <a:xfrm>
            <a:off x="2411413" y="5661025"/>
            <a:ext cx="5746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28679" name="WordArt 9"/>
          <p:cNvSpPr>
            <a:spLocks noChangeArrowheads="1" noChangeShapeType="1" noTextEdit="1"/>
          </p:cNvSpPr>
          <p:nvPr/>
        </p:nvSpPr>
        <p:spPr bwMode="auto">
          <a:xfrm>
            <a:off x="5724525" y="981075"/>
            <a:ext cx="504825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28680" name="WordArt 10"/>
          <p:cNvSpPr>
            <a:spLocks noChangeArrowheads="1" noChangeShapeType="1" noTextEdit="1"/>
          </p:cNvSpPr>
          <p:nvPr/>
        </p:nvSpPr>
        <p:spPr bwMode="auto">
          <a:xfrm>
            <a:off x="6804025" y="4652963"/>
            <a:ext cx="503238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85355" name="WordArt 11"/>
          <p:cNvSpPr>
            <a:spLocks noChangeArrowheads="1" noChangeShapeType="1" noTextEdit="1"/>
          </p:cNvSpPr>
          <p:nvPr/>
        </p:nvSpPr>
        <p:spPr bwMode="auto">
          <a:xfrm>
            <a:off x="684213" y="3860800"/>
            <a:ext cx="1727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вершина</a:t>
            </a:r>
          </a:p>
        </p:txBody>
      </p:sp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5795963" y="1916113"/>
            <a:ext cx="1724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сторона</a:t>
            </a: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18716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сторона</a:t>
            </a:r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>
            <a:off x="827088" y="6381750"/>
            <a:ext cx="8651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 flipV="1">
            <a:off x="827088" y="5876925"/>
            <a:ext cx="649287" cy="504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60" name="WordArt 16"/>
          <p:cNvSpPr>
            <a:spLocks noChangeArrowheads="1" noChangeShapeType="1" noTextEdit="1"/>
          </p:cNvSpPr>
          <p:nvPr/>
        </p:nvSpPr>
        <p:spPr bwMode="auto">
          <a:xfrm>
            <a:off x="1835150" y="5734050"/>
            <a:ext cx="504825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28687" name="WordArt 17"/>
          <p:cNvSpPr>
            <a:spLocks noChangeArrowheads="1" noChangeShapeType="1" noTextEdit="1"/>
          </p:cNvSpPr>
          <p:nvPr/>
        </p:nvSpPr>
        <p:spPr bwMode="auto">
          <a:xfrm>
            <a:off x="900113" y="2565400"/>
            <a:ext cx="5746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85362" name="WordArt 18"/>
          <p:cNvSpPr>
            <a:spLocks noChangeArrowheads="1" noChangeShapeType="1" noTextEdit="1"/>
          </p:cNvSpPr>
          <p:nvPr/>
        </p:nvSpPr>
        <p:spPr bwMode="auto">
          <a:xfrm>
            <a:off x="3132138" y="5661025"/>
            <a:ext cx="503237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  <p:bldP spid="185352" grpId="1" animBg="1"/>
      <p:bldP spid="185355" grpId="0" animBg="1"/>
      <p:bldP spid="185356" grpId="0" animBg="1"/>
      <p:bldP spid="185357" grpId="0" animBg="1"/>
      <p:bldP spid="185358" grpId="0" animBg="1"/>
      <p:bldP spid="185359" grpId="0" animBg="1"/>
      <p:bldP spid="185360" grpId="0" animBg="1"/>
      <p:bldP spid="1853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2B04A-A7A6-4CF1-91B1-4F4CD9D6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№8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6CEC23-6F27-4632-A70F-E8BBF155C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870" y="1736269"/>
            <a:ext cx="8012259" cy="33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4182"/>
      </p:ext>
    </p:extLst>
  </p:cSld>
  <p:clrMapOvr>
    <a:masterClrMapping/>
  </p:clrMapOvr>
  <p:transition spd="med"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305800" cy="1143000"/>
          </a:xfrm>
        </p:spPr>
        <p:txBody>
          <a:bodyPr/>
          <a:lstStyle/>
          <a:p>
            <a:pPr algn="ctr"/>
            <a:r>
              <a:rPr lang="ru-RU" dirty="0"/>
              <a:t>Спасибо за старание!</a:t>
            </a:r>
          </a:p>
        </p:txBody>
      </p:sp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357438"/>
            <a:ext cx="6400800" cy="3281362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930775" cy="118903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2767013"/>
            <a:ext cx="6394450" cy="1152525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25" y="3608388"/>
            <a:ext cx="4170363" cy="1135062"/>
          </a:xfrm>
          <a:prstGeom prst="rect">
            <a:avLst/>
          </a:prstGeom>
          <a:noFill/>
        </p:spPr>
      </p:pic>
      <p:pic>
        <p:nvPicPr>
          <p:cNvPr id="7176" name="Picture 9" descr="C:\Documents and Settings\Администратор\Мои документы\Мои рисунки\картинки\Рисунок1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86322"/>
            <a:ext cx="1714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9399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Геометрия – наука о свойствах геометрических фигур</a:t>
            </a:r>
            <a:br>
              <a:rPr lang="ru-RU" b="1" i="1" dirty="0">
                <a:solidFill>
                  <a:srgbClr val="0000CC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77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Геометрия ( греческое, от </a:t>
            </a:r>
            <a:r>
              <a:rPr lang="ru-RU" sz="4000" dirty="0" err="1"/>
              <a:t>ge</a:t>
            </a:r>
            <a:r>
              <a:rPr lang="ru-RU" sz="4000" dirty="0"/>
              <a:t> — земля  и </a:t>
            </a:r>
            <a:r>
              <a:rPr lang="ru-RU" sz="4000" dirty="0" err="1"/>
              <a:t>metrein</a:t>
            </a:r>
            <a:r>
              <a:rPr lang="ru-RU" sz="4000" dirty="0"/>
              <a:t> — измерять) </a:t>
            </a:r>
          </a:p>
          <a:p>
            <a:pPr>
              <a:buNone/>
            </a:pPr>
            <a:r>
              <a:rPr lang="ru-RU" sz="4000" dirty="0"/>
              <a:t>       </a:t>
            </a:r>
            <a:r>
              <a:rPr lang="ru-RU" sz="4000" dirty="0">
                <a:solidFill>
                  <a:srgbClr val="FF0000"/>
                </a:solidFill>
              </a:rPr>
              <a:t>Геометрия - землемерие</a:t>
            </a:r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/>
              <a:t> История развития геометрии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92922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Геометрия </a:t>
            </a:r>
            <a:r>
              <a:rPr lang="ru-RU" dirty="0"/>
              <a:t>возникла очень давно, это одна из самых древних наук. Первые геометрические понятия приобретены людьми в глубокой древности. Они возникли из потребности определять вместимость различных предметов (сосудов, амбаров и т. п.) и площади земельных участков. Древнейшие известные нам письменные памятники, содержащие правила для определения площадей и объемов, были составлены в Египте и Вавилоне около 4 тысяч лет назад. Геометрия была открыта египтянами и возникла при измерении земли. Нет ничего удивительного в том, что эта наука, как и другие, возникла из потребностей человека. Отсюда и греческое название </a:t>
            </a:r>
            <a:r>
              <a:rPr lang="ru-RU" dirty="0">
                <a:solidFill>
                  <a:srgbClr val="FF0000"/>
                </a:solidFill>
              </a:rPr>
              <a:t>«геометрия», </a:t>
            </a:r>
            <a:r>
              <a:rPr lang="ru-RU" dirty="0"/>
              <a:t>что означает </a:t>
            </a:r>
            <a:r>
              <a:rPr lang="ru-RU" dirty="0">
                <a:solidFill>
                  <a:srgbClr val="FF0000"/>
                </a:solidFill>
              </a:rPr>
              <a:t>«землемерие».</a:t>
            </a:r>
          </a:p>
        </p:txBody>
      </p:sp>
    </p:spTree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67524"/>
          </a:xfrm>
        </p:spPr>
        <p:txBody>
          <a:bodyPr/>
          <a:lstStyle/>
          <a:p>
            <a:r>
              <a:rPr lang="ru-RU" dirty="0"/>
              <a:t>История развития геометрии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Египте необходимость в быстром и точном проведении землемерных работ стояла особенно остро. Нил ежегодно, начиная с июня, разливался на несколько месяцев, затопляя значительную часть Нильской долины и принося на затопленные поля плодородный ил. После спада воды необходимо было восстанавливать границы полей и дороги. Землемерие требовалось также при крупномасштабном строительстве, будь то строительство пирамид, храмов, дворцов или ирригационных каналов</a:t>
            </a:r>
          </a:p>
        </p:txBody>
      </p:sp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/>
              <a:t>История развития геометрии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Первым , кто начал получать новые геометрические факты при помощи рассуждений, был древнегреческий математик </a:t>
            </a:r>
            <a:r>
              <a:rPr lang="ru-RU" b="1" dirty="0">
                <a:solidFill>
                  <a:srgbClr val="FF0000"/>
                </a:solidFill>
              </a:rPr>
              <a:t>Фалес </a:t>
            </a:r>
          </a:p>
          <a:p>
            <a:pPr>
              <a:buNone/>
            </a:pPr>
            <a:r>
              <a:rPr lang="ru-RU" dirty="0"/>
              <a:t>     ( VI в. до н.э.). </a:t>
            </a:r>
          </a:p>
        </p:txBody>
      </p:sp>
      <p:pic>
        <p:nvPicPr>
          <p:cNvPr id="7" name="Picture 5" descr="thales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076575" cy="370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928694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" В геометрии нет царской дороги".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Наиболее удачно была изложена геометрия как наука о свойствах геометрических фигур греческим ученым </a:t>
            </a:r>
            <a:r>
              <a:rPr lang="ru-RU" b="1" dirty="0">
                <a:solidFill>
                  <a:srgbClr val="FF0000"/>
                </a:solidFill>
              </a:rPr>
              <a:t>Евклидом</a:t>
            </a:r>
            <a:r>
              <a:rPr lang="ru-RU" dirty="0"/>
              <a:t> (III в. до н. э.)  в своих книгах </a:t>
            </a:r>
            <a:r>
              <a:rPr lang="ru-RU" dirty="0">
                <a:solidFill>
                  <a:srgbClr val="0000FF"/>
                </a:solidFill>
              </a:rPr>
              <a:t>« Начала». </a:t>
            </a:r>
            <a:r>
              <a:rPr lang="ru-RU" dirty="0"/>
              <a:t>Произведение состояло из 13томов, описанная в этих книгах геометрия получила название </a:t>
            </a:r>
            <a:r>
              <a:rPr lang="ru-RU" i="1" dirty="0">
                <a:solidFill>
                  <a:srgbClr val="FF0000"/>
                </a:solidFill>
              </a:rPr>
              <a:t>Евклидова.</a:t>
            </a:r>
          </a:p>
        </p:txBody>
      </p:sp>
      <p:pic>
        <p:nvPicPr>
          <p:cNvPr id="58370" name="Picture 2" descr="C:\Users\user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471082" cy="3471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572660" cy="100013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" В геометрии нет царской дороги"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 2 тысячи лет </a:t>
            </a:r>
            <a:r>
              <a:rPr lang="ru-RU" dirty="0">
                <a:solidFill>
                  <a:srgbClr val="3333FF"/>
                </a:solidFill>
              </a:rPr>
              <a:t>«Начала» </a:t>
            </a:r>
            <a:r>
              <a:rPr lang="ru-RU" dirty="0"/>
              <a:t>стали основным руководством для изучения геометрии. Геометрические разделы </a:t>
            </a:r>
            <a:r>
              <a:rPr lang="ru-RU" dirty="0">
                <a:solidFill>
                  <a:srgbClr val="3333FF"/>
                </a:solidFill>
              </a:rPr>
              <a:t>"Начал" </a:t>
            </a:r>
            <a:r>
              <a:rPr lang="ru-RU" dirty="0"/>
              <a:t>по содержанию и по строгости изложения примерно совпадают с нынешними школьными учебниками геометрии .</a:t>
            </a:r>
          </a:p>
        </p:txBody>
      </p:sp>
      <p:pic>
        <p:nvPicPr>
          <p:cNvPr id="5" name="Picture 5" descr="C:\Documents and Settings\Администратор\Мои документы\Мои рисунки\картинки\Рисунок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1571612"/>
            <a:ext cx="3381779" cy="4433888"/>
          </a:xfrm>
          <a:noFill/>
        </p:spPr>
      </p:pic>
    </p:spTree>
  </p:cSld>
  <p:clrMapOvr>
    <a:masterClrMapping/>
  </p:clrMapOvr>
  <p:transition spd="med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615</Words>
  <Application>Microsoft Office PowerPoint</Application>
  <PresentationFormat>Экран (4:3)</PresentationFormat>
  <Paragraphs>107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</vt:lpstr>
      <vt:lpstr>Calibri</vt:lpstr>
      <vt:lpstr>Comic Sans MS</vt:lpstr>
      <vt:lpstr>Constantia</vt:lpstr>
      <vt:lpstr>French Script MT</vt:lpstr>
      <vt:lpstr>Impact</vt:lpstr>
      <vt:lpstr>Magneto</vt:lpstr>
      <vt:lpstr>Monotype Corsiva</vt:lpstr>
      <vt:lpstr>Wingdings</vt:lpstr>
      <vt:lpstr>Wingdings 2</vt:lpstr>
      <vt:lpstr>Поток</vt:lpstr>
      <vt:lpstr>Формула</vt:lpstr>
      <vt:lpstr>Первый  урок  геометрии в 7 классе</vt:lpstr>
      <vt:lpstr>«Я думаю, что никогда до настоящего времени мы не жили в такой геометрический период. Все вокруг – геометрия». </vt:lpstr>
      <vt:lpstr>Презентация PowerPoint</vt:lpstr>
      <vt:lpstr>Геометрия – наука о свойствах геометрических фигур </vt:lpstr>
      <vt:lpstr> История развития геометрии</vt:lpstr>
      <vt:lpstr>История развития геометрии</vt:lpstr>
      <vt:lpstr>История развития геометрии</vt:lpstr>
      <vt:lpstr>" В геометрии нет царской дороги".</vt:lpstr>
      <vt:lpstr>" В геометрии нет царской дороги"</vt:lpstr>
      <vt:lpstr>Презентация PowerPoint</vt:lpstr>
      <vt:lpstr>Презентация PowerPoint</vt:lpstr>
      <vt:lpstr>Планиметрия – это раздел геометрии , в котором изучаются фигуры на плоскости.   Стереометрия - это раздел геометрии , в котором изучаются фигуры в пространстве.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Сколько прямых можно провести  через точки К и N?</vt:lpstr>
      <vt:lpstr>Сколько прямых можно провести  через точку К?</vt:lpstr>
      <vt:lpstr>Презентация PowerPoint</vt:lpstr>
      <vt:lpstr>Основное свойство прямой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№8</vt:lpstr>
      <vt:lpstr>Спасибо за старание!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Elena</cp:lastModifiedBy>
  <cp:revision>79</cp:revision>
  <dcterms:created xsi:type="dcterms:W3CDTF">2007-10-27T06:42:00Z</dcterms:created>
  <dcterms:modified xsi:type="dcterms:W3CDTF">2020-09-23T13:34:16Z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1389403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